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476" r:id="rId5"/>
    <p:sldId id="508" r:id="rId6"/>
    <p:sldId id="510" r:id="rId7"/>
    <p:sldId id="481" r:id="rId8"/>
    <p:sldId id="530" r:id="rId9"/>
    <p:sldId id="263" r:id="rId10"/>
    <p:sldId id="268" r:id="rId11"/>
    <p:sldId id="318" r:id="rId12"/>
    <p:sldId id="269" r:id="rId13"/>
    <p:sldId id="531" r:id="rId14"/>
    <p:sldId id="532" r:id="rId15"/>
    <p:sldId id="533" r:id="rId16"/>
    <p:sldId id="534" r:id="rId17"/>
    <p:sldId id="535" r:id="rId18"/>
    <p:sldId id="537" r:id="rId19"/>
    <p:sldId id="538" r:id="rId20"/>
    <p:sldId id="536" r:id="rId21"/>
    <p:sldId id="526" r:id="rId22"/>
    <p:sldId id="529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7C2"/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73"/>
    <p:restoredTop sz="79388"/>
  </p:normalViewPr>
  <p:slideViewPr>
    <p:cSldViewPr snapToGrid="0">
      <p:cViewPr>
        <p:scale>
          <a:sx n="67" d="100"/>
          <a:sy n="67" d="100"/>
        </p:scale>
        <p:origin x="1192" y="888"/>
      </p:cViewPr>
      <p:guideLst>
        <p:guide orient="horz" pos="1872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1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Speech</a:t>
            </a:r>
          </a:p>
          <a:p>
            <a:r>
              <a:rPr lang="en-US" dirty="0"/>
              <a:t>Text Analysis</a:t>
            </a:r>
          </a:p>
          <a:p>
            <a:r>
              <a:rPr lang="en-US" dirty="0"/>
              <a:t>Face</a:t>
            </a:r>
          </a:p>
          <a:p>
            <a:r>
              <a:rPr lang="en-US" dirty="0"/>
              <a:t>Translate Text</a:t>
            </a:r>
          </a:p>
          <a:p>
            <a:r>
              <a:rPr lang="en-US" dirty="0"/>
              <a:t>Custom Vision</a:t>
            </a:r>
          </a:p>
          <a:p>
            <a:r>
              <a:rPr lang="en-US" dirty="0"/>
              <a:t>Content Moderator</a:t>
            </a:r>
          </a:p>
          <a:p>
            <a:r>
              <a:rPr lang="en-US" dirty="0"/>
              <a:t>Speaker Recognition</a:t>
            </a:r>
          </a:p>
          <a:p>
            <a:r>
              <a:rPr lang="en-US" dirty="0"/>
              <a:t>Ink recognizer</a:t>
            </a:r>
          </a:p>
          <a:p>
            <a:r>
              <a:rPr lang="en-US" dirty="0"/>
              <a:t>Speech</a:t>
            </a:r>
          </a:p>
          <a:p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r>
              <a:rPr lang="en-US" dirty="0"/>
              <a:t>Anomaly Detector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8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– a list of replaceable elements that tell you something about what is being asked for</a:t>
            </a:r>
          </a:p>
          <a:p>
            <a:r>
              <a:rPr lang="en-US" dirty="0"/>
              <a:t>Intent – the type of interaction the user wants I want a new project, gives a list of examples</a:t>
            </a:r>
          </a:p>
          <a:p>
            <a:r>
              <a:rPr lang="en-US" dirty="0"/>
              <a:t>Utterance – input from the user that the app will interpret</a:t>
            </a:r>
          </a:p>
          <a:p>
            <a:r>
              <a:rPr lang="en-US" dirty="0"/>
              <a:t>Descriptor – A thing that is all the same, like a list of cities</a:t>
            </a:r>
          </a:p>
          <a:p>
            <a:r>
              <a:rPr lang="en-US" dirty="0"/>
              <a:t>Pattern – Template utterances instead of by example</a:t>
            </a:r>
          </a:p>
          <a:p>
            <a:r>
              <a:rPr lang="en-US" dirty="0"/>
              <a:t>App – A collection of entities, intents and other items used to create a domain specific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6E06E-C5D6-4D49-8304-2B5CFE9CBE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9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review.luis.ai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-s_CoeLwRtY/maxresdefault.jpg" TargetMode="External"/><Relationship Id="rId7" Type="http://schemas.openxmlformats.org/officeDocument/2006/relationships/hyperlink" Target="https://3.bp.blogspot.com/-n3CtwdhaYJY/WP5RkY6bE3I/AAAAAAAAXBo/MKH_wyjemmU_QLS7eamhmCiQYoMSsziFwCLcB/s1600/Penn_Jilette.jpg" TargetMode="External"/><Relationship Id="rId2" Type="http://schemas.openxmlformats.org/officeDocument/2006/relationships/hyperlink" Target="https://c1.staticflickr.com/9/8406/8695972129_6276416fea_b.jp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ive.staticflickr.com/8537/8696311703_ba2c7eaf17_b.jpg" TargetMode="External"/><Relationship Id="rId5" Type="http://schemas.openxmlformats.org/officeDocument/2006/relationships/hyperlink" Target="http://vslive.com/events/vslive-fall-2010/~/media/ECG/VSLive/Redmond/Speakers120/Lhotka_Rocky120.ashx" TargetMode="External"/><Relationship Id="rId4" Type="http://schemas.openxmlformats.org/officeDocument/2006/relationships/hyperlink" Target="http://www.prairiedevcon.com/images/site/RockyKeynot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2d3.us/visual-intro-to-machine-learning-part-2/" TargetMode="External"/><Relationship Id="rId7" Type="http://schemas.openxmlformats.org/officeDocument/2006/relationships/hyperlink" Target="https://docs.microsoft.com/en-us/azure/cognitive-services/custom-vision-service/use-prediction-api" TargetMode="External"/><Relationship Id="rId2" Type="http://schemas.openxmlformats.org/officeDocument/2006/relationships/hyperlink" Target="http://www.r2d3.us/visual-intro-to-machine-learning-part-1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s.microsoft.com/en-us/azure/cognitive-services/custom-vision-service/getting-started-improving-your-classifier" TargetMode="External"/><Relationship Id="rId5" Type="http://schemas.openxmlformats.org/officeDocument/2006/relationships/hyperlink" Target="https://docs.microsoft.com/en-us/azure/cognitive-services/custom-vision-service/test-your-model" TargetMode="External"/><Relationship Id="rId4" Type="http://schemas.openxmlformats.org/officeDocument/2006/relationships/hyperlink" Target="https://docs.microsoft.com/en-us/azure/cognitive-services/custom-vision-service/getting-started-build-a-classifier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IntroTo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2.26.2020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6245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Magenic</a:t>
            </a:r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 Masters Live – Intro To Machine Learning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59EC-9758-B843-8073-3595156F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Luis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60EC-7C8D-F549-A2C4-9B8DE90D8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4495446" cy="3884893"/>
          </a:xfrm>
        </p:spPr>
        <p:txBody>
          <a:bodyPr/>
          <a:lstStyle/>
          <a:p>
            <a:r>
              <a:rPr lang="en-US" dirty="0"/>
              <a:t>Intents:</a:t>
            </a:r>
          </a:p>
          <a:p>
            <a:pPr lvl="1"/>
            <a:r>
              <a:rPr lang="en-US" dirty="0"/>
              <a:t>Get characteristic and species of pet</a:t>
            </a:r>
          </a:p>
          <a:p>
            <a:pPr lvl="2"/>
            <a:r>
              <a:rPr lang="en-US" dirty="0"/>
              <a:t>What is the X of your Y?</a:t>
            </a:r>
          </a:p>
          <a:p>
            <a:pPr lvl="1"/>
            <a:r>
              <a:rPr lang="en-US" dirty="0"/>
              <a:t>What do you want to do to pet?</a:t>
            </a:r>
          </a:p>
          <a:p>
            <a:pPr lvl="2"/>
            <a:r>
              <a:rPr lang="en-US" dirty="0"/>
              <a:t>I want to X your 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A6E19B-A06C-2549-81D2-515C756513CF}"/>
              </a:ext>
            </a:extLst>
          </p:cNvPr>
          <p:cNvSpPr txBox="1">
            <a:spLocks/>
          </p:cNvSpPr>
          <p:nvPr/>
        </p:nvSpPr>
        <p:spPr>
          <a:xfrm>
            <a:off x="6096000" y="911225"/>
            <a:ext cx="4495446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Entities:</a:t>
            </a:r>
          </a:p>
          <a:p>
            <a:pPr lvl="1"/>
            <a:r>
              <a:rPr lang="en-US" dirty="0"/>
              <a:t>Characteristics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color</a:t>
            </a:r>
          </a:p>
          <a:p>
            <a:pPr lvl="2"/>
            <a:r>
              <a:rPr lang="en-US" dirty="0"/>
              <a:t>breed</a:t>
            </a:r>
          </a:p>
          <a:p>
            <a:pPr lvl="1"/>
            <a:r>
              <a:rPr lang="en-US" dirty="0"/>
              <a:t>Species</a:t>
            </a:r>
          </a:p>
          <a:p>
            <a:pPr lvl="2"/>
            <a:r>
              <a:rPr lang="en-US" dirty="0"/>
              <a:t>Cat</a:t>
            </a:r>
          </a:p>
          <a:p>
            <a:pPr lvl="2"/>
            <a:r>
              <a:rPr lang="en-US" dirty="0"/>
              <a:t>Dog </a:t>
            </a:r>
          </a:p>
          <a:p>
            <a:pPr lvl="2"/>
            <a:r>
              <a:rPr lang="en-US" dirty="0"/>
              <a:t>Possum</a:t>
            </a:r>
          </a:p>
          <a:p>
            <a:pPr lvl="1"/>
            <a:r>
              <a:rPr lang="en-US" dirty="0"/>
              <a:t>Action</a:t>
            </a:r>
          </a:p>
          <a:p>
            <a:pPr lvl="2"/>
            <a:r>
              <a:rPr lang="en-US" dirty="0"/>
              <a:t>pet</a:t>
            </a:r>
          </a:p>
          <a:p>
            <a:pPr lvl="2"/>
            <a:r>
              <a:rPr lang="en-US" dirty="0"/>
              <a:t>feed</a:t>
            </a:r>
          </a:p>
          <a:p>
            <a:pPr lvl="2"/>
            <a:r>
              <a:rPr lang="en-US" dirty="0"/>
              <a:t>walk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6C6C5-4304-F34E-9961-16C8F0BD69CE}"/>
              </a:ext>
            </a:extLst>
          </p:cNvPr>
          <p:cNvSpPr txBox="1"/>
          <p:nvPr/>
        </p:nvSpPr>
        <p:spPr>
          <a:xfrm>
            <a:off x="432154" y="4748773"/>
            <a:ext cx="399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Portal: </a:t>
            </a:r>
            <a:r>
              <a:rPr lang="en-US" dirty="0">
                <a:hlinkClick r:id="rId2"/>
              </a:rPr>
              <a:t>https://preview.luis.ai/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4887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1237DC-4118-2E4C-948C-A6D491CC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22" y="776288"/>
            <a:ext cx="5508978" cy="309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55135-3258-AF43-9436-630AB256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16543-D008-274C-9F56-76A686899694}"/>
              </a:ext>
            </a:extLst>
          </p:cNvPr>
          <p:cNvSpPr/>
          <p:nvPr/>
        </p:nvSpPr>
        <p:spPr>
          <a:xfrm>
            <a:off x="609600" y="1255964"/>
            <a:ext cx="5235146" cy="626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Detect a face in an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93DCD-3251-8942-8684-191C2DE46796}"/>
              </a:ext>
            </a:extLst>
          </p:cNvPr>
          <p:cNvSpPr/>
          <p:nvPr/>
        </p:nvSpPr>
        <p:spPr>
          <a:xfrm>
            <a:off x="609600" y="2200803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Find similar faces from a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321D7F-33C4-AE4D-9D29-20EA25616C8E}"/>
              </a:ext>
            </a:extLst>
          </p:cNvPr>
          <p:cNvSpPr/>
          <p:nvPr/>
        </p:nvSpPr>
        <p:spPr>
          <a:xfrm>
            <a:off x="609600" y="3145642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Group similar 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711F5-CE3D-C74E-BD23-E50D3FCD7439}"/>
              </a:ext>
            </a:extLst>
          </p:cNvPr>
          <p:cNvSpPr/>
          <p:nvPr/>
        </p:nvSpPr>
        <p:spPr>
          <a:xfrm>
            <a:off x="609600" y="4090481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Identify a 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39940-36A2-3645-B8B1-FD7266A35DE9}"/>
              </a:ext>
            </a:extLst>
          </p:cNvPr>
          <p:cNvSpPr/>
          <p:nvPr/>
        </p:nvSpPr>
        <p:spPr>
          <a:xfrm>
            <a:off x="609600" y="5040728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Verify two faces are the same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DB9EB-B24B-1F43-98BC-A5BC3D4C1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46" y="740934"/>
            <a:ext cx="3134154" cy="31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5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3898-AEA1-7D48-81FD-4605464A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store face information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0B7162-EC19-0F46-9046-899EE9951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359429"/>
              </p:ext>
            </p:extLst>
          </p:nvPr>
        </p:nvGraphicFramePr>
        <p:xfrm>
          <a:off x="431800" y="911225"/>
          <a:ext cx="11430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118978148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76795237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438623703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3629762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number of 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 faces per 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482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91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Face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</a:t>
                      </a:r>
                    </a:p>
                    <a:p>
                      <a:r>
                        <a:rPr lang="en-US" dirty="0"/>
                        <a:t>64 (f0), 1,000,000 (s0)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14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 (f0) 10,000 (s0)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 (f0) 1,000,000 (s0)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07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Person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1,000 (f0) 1,000,000 (s0)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01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3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203684-4A2D-D04E-A6A9-97EAC3D8E260}"/>
              </a:ext>
            </a:extLst>
          </p:cNvPr>
          <p:cNvSpPr/>
          <p:nvPr/>
        </p:nvSpPr>
        <p:spPr>
          <a:xfrm>
            <a:off x="9652354" y="914400"/>
            <a:ext cx="2082446" cy="495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Identify 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F6B7F-7B6F-B742-BB54-F01AFC3806DA}"/>
              </a:ext>
            </a:extLst>
          </p:cNvPr>
          <p:cNvSpPr/>
          <p:nvPr/>
        </p:nvSpPr>
        <p:spPr>
          <a:xfrm>
            <a:off x="2717800" y="914400"/>
            <a:ext cx="5181600" cy="4953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Add people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0255B-1550-DD4B-B826-CFB4F457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Verification Lifecycle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39C8EC-37DA-1B4B-A3E9-1DAD0E2ACDD5}"/>
              </a:ext>
            </a:extLst>
          </p:cNvPr>
          <p:cNvSpPr/>
          <p:nvPr/>
        </p:nvSpPr>
        <p:spPr>
          <a:xfrm>
            <a:off x="406400" y="1181100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Person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A441A-A209-D44E-845E-5E505BF4C27D}"/>
              </a:ext>
            </a:extLst>
          </p:cNvPr>
          <p:cNvSpPr/>
          <p:nvPr/>
        </p:nvSpPr>
        <p:spPr>
          <a:xfrm>
            <a:off x="3124200" y="1181100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person To collection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C670B-2A51-9743-B591-4EEE16C8BC03}"/>
              </a:ext>
            </a:extLst>
          </p:cNvPr>
          <p:cNvSpPr/>
          <p:nvPr/>
        </p:nvSpPr>
        <p:spPr>
          <a:xfrm>
            <a:off x="5283200" y="1066800"/>
            <a:ext cx="2374900" cy="432435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Add pictures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DFF82B-EF2B-934A-BA4A-42C216E853DA}"/>
              </a:ext>
            </a:extLst>
          </p:cNvPr>
          <p:cNvSpPr/>
          <p:nvPr/>
        </p:nvSpPr>
        <p:spPr>
          <a:xfrm>
            <a:off x="5549900" y="1181100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face from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CF2A48-56E2-4B42-9223-031B74859B92}"/>
              </a:ext>
            </a:extLst>
          </p:cNvPr>
          <p:cNvSpPr/>
          <p:nvPr/>
        </p:nvSpPr>
        <p:spPr>
          <a:xfrm>
            <a:off x="5549900" y="3249612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face to person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1B61F6C-1E6F-6443-9345-7B48481612A4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7302500" y="2012950"/>
            <a:ext cx="12700" cy="206851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C0971D-9AEC-2F4F-80CD-470F72550A95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>
            <a:off x="5549900" y="2012950"/>
            <a:ext cx="12700" cy="206851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82AEEF-5916-BD44-A1D3-33C15BD3F5CF}"/>
              </a:ext>
            </a:extLst>
          </p:cNvPr>
          <p:cNvCxnSpPr>
            <a:stCxn id="5" idx="3"/>
          </p:cNvCxnSpPr>
          <p:nvPr/>
        </p:nvCxnSpPr>
        <p:spPr>
          <a:xfrm>
            <a:off x="4876800" y="2012950"/>
            <a:ext cx="40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FD45C63-535F-DE49-939A-6682F17CBCDC}"/>
              </a:ext>
            </a:extLst>
          </p:cNvPr>
          <p:cNvCxnSpPr>
            <a:cxnSpLocks/>
            <a:endCxn id="5" idx="2"/>
          </p:cNvCxnSpPr>
          <p:nvPr/>
        </p:nvCxnSpPr>
        <p:spPr>
          <a:xfrm rot="10800000">
            <a:off x="4000500" y="2844800"/>
            <a:ext cx="1282700" cy="404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B7B5E0-D416-4841-960D-67D7751A7CBF}"/>
              </a:ext>
            </a:extLst>
          </p:cNvPr>
          <p:cNvCxnSpPr>
            <a:stCxn id="4" idx="3"/>
          </p:cNvCxnSpPr>
          <p:nvPr/>
        </p:nvCxnSpPr>
        <p:spPr>
          <a:xfrm>
            <a:off x="2159000" y="2012950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DCE989F-C99E-DB44-BFD8-D0FB5B4003B1}"/>
              </a:ext>
            </a:extLst>
          </p:cNvPr>
          <p:cNvSpPr/>
          <p:nvPr/>
        </p:nvSpPr>
        <p:spPr>
          <a:xfrm>
            <a:off x="8515350" y="914400"/>
            <a:ext cx="571500" cy="495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Train 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63BE1D-A8D0-BF40-9C3E-49D062D2D22D}"/>
              </a:ext>
            </a:extLst>
          </p:cNvPr>
          <p:cNvSpPr/>
          <p:nvPr/>
        </p:nvSpPr>
        <p:spPr>
          <a:xfrm>
            <a:off x="9804754" y="1181100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face from image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948795-8447-6B4E-871B-2C6199EBD2A6}"/>
              </a:ext>
            </a:extLst>
          </p:cNvPr>
          <p:cNvSpPr/>
          <p:nvPr/>
        </p:nvSpPr>
        <p:spPr>
          <a:xfrm>
            <a:off x="9811104" y="3228975"/>
            <a:ext cx="1752600" cy="166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 same person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0C50FD-813B-724D-9467-D7F0380A0FD5}"/>
              </a:ext>
            </a:extLst>
          </p:cNvPr>
          <p:cNvCxnSpPr>
            <a:stCxn id="8" idx="3"/>
            <a:endCxn id="23" idx="1"/>
          </p:cNvCxnSpPr>
          <p:nvPr/>
        </p:nvCxnSpPr>
        <p:spPr>
          <a:xfrm>
            <a:off x="7899400" y="3390900"/>
            <a:ext cx="61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866D6A-833D-BC4C-8283-C3902A2E4C5A}"/>
              </a:ext>
            </a:extLst>
          </p:cNvPr>
          <p:cNvCxnSpPr>
            <a:stCxn id="23" idx="3"/>
            <a:endCxn id="29" idx="1"/>
          </p:cNvCxnSpPr>
          <p:nvPr/>
        </p:nvCxnSpPr>
        <p:spPr>
          <a:xfrm>
            <a:off x="9086850" y="3390900"/>
            <a:ext cx="56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5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A8E6-1F85-B74E-BE44-FBF3BDEA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6F5FC-C53D-7B4A-9278-539A93FD1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9E1F5-AB79-CB4F-975F-214520737356}"/>
              </a:ext>
            </a:extLst>
          </p:cNvPr>
          <p:cNvSpPr/>
          <p:nvPr/>
        </p:nvSpPr>
        <p:spPr>
          <a:xfrm>
            <a:off x="432154" y="911225"/>
            <a:ext cx="5130446" cy="4879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recognition_01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1FD2B-66A5-6646-B712-579026E5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00" y="1587510"/>
            <a:ext cx="3134154" cy="31341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57D466-4F85-834E-843C-2585C33FD13B}"/>
              </a:ext>
            </a:extLst>
          </p:cNvPr>
          <p:cNvSpPr/>
          <p:nvPr/>
        </p:nvSpPr>
        <p:spPr>
          <a:xfrm>
            <a:off x="6629402" y="911225"/>
            <a:ext cx="5130446" cy="4879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recognition_02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6A3BE-B33F-4142-BDBC-AEE72DC54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07" t="12094" r="-1" b="13379"/>
          <a:stretch/>
        </p:blipFill>
        <p:spPr>
          <a:xfrm>
            <a:off x="7426150" y="1746908"/>
            <a:ext cx="3536950" cy="32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065B-AD51-0A4E-A5FC-E93EE1F7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QNA Maker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1A882-AD86-974F-8E84-63D16117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1123950"/>
            <a:ext cx="4394791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FD1A60-C7C8-094F-9959-8DBF67012124}"/>
              </a:ext>
            </a:extLst>
          </p:cNvPr>
          <p:cNvSpPr/>
          <p:nvPr/>
        </p:nvSpPr>
        <p:spPr>
          <a:xfrm>
            <a:off x="609600" y="1255964"/>
            <a:ext cx="5235146" cy="626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It’s a bot!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56ED69-95FD-0B48-95FF-6E9E1F8EBEF8}"/>
              </a:ext>
            </a:extLst>
          </p:cNvPr>
          <p:cNvSpPr/>
          <p:nvPr/>
        </p:nvSpPr>
        <p:spPr>
          <a:xfrm>
            <a:off x="609600" y="2200803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Creates a knowledge 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593DD-9FB3-E14F-91A2-B70E561015C3}"/>
              </a:ext>
            </a:extLst>
          </p:cNvPr>
          <p:cNvSpPr/>
          <p:nvPr/>
        </p:nvSpPr>
        <p:spPr>
          <a:xfrm>
            <a:off x="609600" y="3145642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Imports questions and answers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1F426D-820A-AE48-B011-97277A1D7504}"/>
              </a:ext>
            </a:extLst>
          </p:cNvPr>
          <p:cNvSpPr/>
          <p:nvPr/>
        </p:nvSpPr>
        <p:spPr>
          <a:xfrm>
            <a:off x="609600" y="4090481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Potentially zero code solution</a:t>
            </a:r>
          </a:p>
        </p:txBody>
      </p:sp>
    </p:spTree>
    <p:extLst>
      <p:ext uri="{BB962C8B-B14F-4D97-AF65-F5344CB8AC3E}">
        <p14:creationId xmlns:p14="http://schemas.microsoft.com/office/powerpoint/2010/main" val="336071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8A4F-3260-A84A-AB8A-4AC4BC86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I use </a:t>
            </a:r>
            <a:r>
              <a:rPr lang="en-US" dirty="0" err="1"/>
              <a:t>QnA</a:t>
            </a:r>
            <a:r>
              <a:rPr lang="en-US" dirty="0"/>
              <a:t> Maker?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6DF8BD-10D5-E241-AB26-FA2A63EAC022}"/>
              </a:ext>
            </a:extLst>
          </p:cNvPr>
          <p:cNvSpPr/>
          <p:nvPr/>
        </p:nvSpPr>
        <p:spPr>
          <a:xfrm>
            <a:off x="609600" y="1255964"/>
            <a:ext cx="5235146" cy="626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Static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21E64-7007-DF44-93F8-9C68E472E0ED}"/>
              </a:ext>
            </a:extLst>
          </p:cNvPr>
          <p:cNvSpPr/>
          <p:nvPr/>
        </p:nvSpPr>
        <p:spPr>
          <a:xfrm>
            <a:off x="609600" y="2200803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Always the same answer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26E1-142B-394E-B1FD-2396B749EE34}"/>
              </a:ext>
            </a:extLst>
          </p:cNvPr>
          <p:cNvSpPr/>
          <p:nvPr/>
        </p:nvSpPr>
        <p:spPr>
          <a:xfrm>
            <a:off x="609600" y="3145642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OK with static meta information (chit-chat)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B76F90-924E-414D-874E-8D27761FB1A6}"/>
              </a:ext>
            </a:extLst>
          </p:cNvPr>
          <p:cNvSpPr/>
          <p:nvPr/>
        </p:nvSpPr>
        <p:spPr>
          <a:xfrm>
            <a:off x="609600" y="4090481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Provide a static flow</a:t>
            </a:r>
          </a:p>
        </p:txBody>
      </p:sp>
    </p:spTree>
    <p:extLst>
      <p:ext uri="{BB962C8B-B14F-4D97-AF65-F5344CB8AC3E}">
        <p14:creationId xmlns:p14="http://schemas.microsoft.com/office/powerpoint/2010/main" val="36744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191D-04EF-1644-82F3-4AD94B67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Azure 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5A6C-CE18-9040-92A3-95BD06C79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Rocky Links</a:t>
            </a:r>
          </a:p>
          <a:p>
            <a:pPr lvl="1"/>
            <a:r>
              <a:rPr lang="en-US" sz="1600" dirty="0">
                <a:hlinkClick r:id="rId2"/>
              </a:rPr>
              <a:t>https://c1.staticflickr.com/9/8406/8695972129_6276416fea_b.jpg</a:t>
            </a:r>
            <a:endParaRPr lang="en-US" sz="1600" dirty="0"/>
          </a:p>
          <a:p>
            <a:pPr lvl="1"/>
            <a:r>
              <a:rPr lang="en-US" sz="1600" dirty="0">
                <a:hlinkClick r:id="rId3"/>
              </a:rPr>
              <a:t>https://i.ytimg.com/vi/-s_CoeLwRtY/maxresdefault.jpg</a:t>
            </a:r>
            <a:endParaRPr lang="en-US" sz="1600" dirty="0"/>
          </a:p>
          <a:p>
            <a:pPr lvl="1"/>
            <a:r>
              <a:rPr lang="en-US" sz="1600" dirty="0">
                <a:hlinkClick r:id="rId4"/>
              </a:rPr>
              <a:t>http://www.prairiedevcon.com/images/site/RockyKeynote.png</a:t>
            </a:r>
            <a:endParaRPr lang="en-US" sz="1600" dirty="0"/>
          </a:p>
          <a:p>
            <a:r>
              <a:rPr lang="en-US" sz="2000" dirty="0"/>
              <a:t>Test Images</a:t>
            </a:r>
          </a:p>
          <a:p>
            <a:pPr lvl="1"/>
            <a:r>
              <a:rPr lang="en-US" sz="1600" dirty="0"/>
              <a:t>Rocky </a:t>
            </a:r>
            <a:r>
              <a:rPr lang="en-US" sz="1600" dirty="0">
                <a:hlinkClick r:id="rId5"/>
              </a:rPr>
              <a:t>http://vslive.com/events/vslive-fall-2010/~/media/ECG/VSLive/Redmond/Speakers120/Lhotka_Rocky120.ashx</a:t>
            </a:r>
            <a:endParaRPr lang="en-US" sz="1600" dirty="0"/>
          </a:p>
          <a:p>
            <a:pPr lvl="1"/>
            <a:r>
              <a:rPr lang="en-US" sz="1600" dirty="0"/>
              <a:t>Kevin </a:t>
            </a:r>
            <a:r>
              <a:rPr lang="en-US" sz="1600" dirty="0">
                <a:hlinkClick r:id="rId6"/>
              </a:rPr>
              <a:t>https://live.staticflickr.com/8537/8696311703_ba2c7eaf17_b.jpg</a:t>
            </a:r>
            <a:br>
              <a:rPr lang="en-US" sz="1600" dirty="0"/>
            </a:br>
            <a:r>
              <a:rPr lang="en-US" sz="1600" dirty="0"/>
              <a:t>Penn </a:t>
            </a:r>
            <a:r>
              <a:rPr lang="en-US" sz="1600" dirty="0">
                <a:hlinkClick r:id="rId7"/>
              </a:rPr>
              <a:t>https://3.bp.blogspot.com/-n3CtwdhaYJY/WP5RkY6bE3I/AAAAAAAAXBo/MKH_wyjemmU_QLS7eamhmCiQYoMSsziFwCLcB/s1600/Penn_Jilette.jpg</a:t>
            </a: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0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A352-E5C1-B246-A2BD-4FEF39BC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38BF3-CB2F-D54F-B84A-E7A2CA5E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Readings:</a:t>
            </a:r>
          </a:p>
          <a:p>
            <a:pPr lvl="1"/>
            <a:r>
              <a:rPr lang="en-US" dirty="0">
                <a:hlinkClick r:id="rId2"/>
              </a:rPr>
              <a:t>http://www.r2d3.us/visual-intro-to-machine-learning-part-1/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http://www.r2d3.us/visual-intro-to-machine-learning-part-2/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https://docs.microsoft.com/en-us/azure/cognitive-services/custom-vision-service/getting-started-build-a-classifier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https://docs.microsoft.com/en-us/azure/cognitive-services/custom-vision-service/test-your-model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https://docs.microsoft.com/en-us/azure/cognitive-services/custom-vision-service/getting-started-improving-your-classifier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https://docs.microsoft.com/en-us/azure/cognitive-services/custom-vision-service/use-prediction-api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6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1E1B-9A2E-6141-8C2E-6D68548C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6DF1-2752-CA45-A372-1C0399C9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custom vision service</a:t>
            </a:r>
          </a:p>
          <a:p>
            <a:pPr lvl="1"/>
            <a:r>
              <a:rPr lang="en-US" dirty="0"/>
              <a:t>Create a custom vision service in Azure</a:t>
            </a:r>
          </a:p>
          <a:p>
            <a:pPr lvl="1"/>
            <a:r>
              <a:rPr lang="en-US" dirty="0"/>
              <a:t>Gather a set of images to classify something. Cats and dogs, different types of trees, etc.</a:t>
            </a:r>
          </a:p>
          <a:p>
            <a:pPr lvl="1"/>
            <a:r>
              <a:rPr lang="en-US" dirty="0"/>
              <a:t>Train your model</a:t>
            </a:r>
          </a:p>
          <a:p>
            <a:pPr lvl="1"/>
            <a:r>
              <a:rPr lang="en-US" dirty="0"/>
              <a:t>Test your model</a:t>
            </a:r>
          </a:p>
          <a:p>
            <a:pPr lvl="1"/>
            <a:r>
              <a:rPr lang="en-US" dirty="0"/>
              <a:t>Deploy your model</a:t>
            </a:r>
          </a:p>
          <a:p>
            <a:pPr lvl="1"/>
            <a:r>
              <a:rPr lang="en-US" dirty="0"/>
              <a:t>Send me the API information and what your classifier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https://github.com/Magenic/MMLIntroToML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7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C14F-819B-7443-A277-4BD45C9F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2 -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4AD4-D889-7944-879A-8F3FC01DC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services does Azure provide</a:t>
            </a:r>
          </a:p>
          <a:p>
            <a:r>
              <a:rPr lang="en-US" dirty="0"/>
              <a:t>Cognitive Services</a:t>
            </a:r>
          </a:p>
          <a:p>
            <a:pPr lvl="1"/>
            <a:r>
              <a:rPr lang="en-US" dirty="0"/>
              <a:t>LUIS</a:t>
            </a:r>
          </a:p>
          <a:p>
            <a:pPr lvl="1"/>
            <a:r>
              <a:rPr lang="en-US" dirty="0"/>
              <a:t>Facial Recognition</a:t>
            </a:r>
          </a:p>
          <a:p>
            <a:pPr lvl="1"/>
            <a:r>
              <a:rPr lang="en-US" dirty="0" err="1"/>
              <a:t>QnAMaker</a:t>
            </a:r>
            <a:endParaRPr lang="en-US" dirty="0"/>
          </a:p>
          <a:p>
            <a:pPr lvl="1"/>
            <a:r>
              <a:rPr lang="en-US" dirty="0"/>
              <a:t>Anomaly Detector</a:t>
            </a:r>
          </a:p>
          <a:p>
            <a:r>
              <a:rPr lang="en-US" dirty="0"/>
              <a:t>Week 2 readings and assignment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0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321-A6AE-1643-9A05-46452EF6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Azure Cognitive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95A0C-7A0C-2349-B2C3-0D594857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36" y="1255964"/>
            <a:ext cx="1072464" cy="1072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3C45F5-F47D-934E-B84F-CE4802E22620}"/>
              </a:ext>
            </a:extLst>
          </p:cNvPr>
          <p:cNvSpPr/>
          <p:nvPr/>
        </p:nvSpPr>
        <p:spPr>
          <a:xfrm>
            <a:off x="609600" y="1255964"/>
            <a:ext cx="5235146" cy="626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Canned models that do specific things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3BA2CB-392A-0A44-A0C0-7A4EF1605F16}"/>
              </a:ext>
            </a:extLst>
          </p:cNvPr>
          <p:cNvSpPr/>
          <p:nvPr/>
        </p:nvSpPr>
        <p:spPr>
          <a:xfrm>
            <a:off x="609601" y="2250229"/>
            <a:ext cx="5235146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can be trained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A54DB-8D3A-3F4B-B501-D45676CB5ECB}"/>
              </a:ext>
            </a:extLst>
          </p:cNvPr>
          <p:cNvSpPr/>
          <p:nvPr/>
        </p:nvSpPr>
        <p:spPr>
          <a:xfrm>
            <a:off x="609601" y="3195068"/>
            <a:ext cx="5235146" cy="62662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can work client side</a:t>
            </a:r>
          </a:p>
        </p:txBody>
      </p:sp>
      <p:pic>
        <p:nvPicPr>
          <p:cNvPr id="10" name="Picture 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8E90410B-F28F-FE43-BBA1-D8F7B1FB7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51" y="1255964"/>
            <a:ext cx="1115363" cy="1072464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3FB80A-9471-824D-AA45-E29943BDE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538" y="1255964"/>
            <a:ext cx="1093701" cy="107246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173C41E-37EF-8843-A906-E59098DFF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36" y="2657389"/>
            <a:ext cx="1072464" cy="1062250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99DF7B-BB87-0649-AACA-B4D4E09D9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86" y="2653394"/>
            <a:ext cx="1131128" cy="1131128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3E6AE477-32FE-444E-B807-D369100FE1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61" y="2653394"/>
            <a:ext cx="1062052" cy="1072464"/>
          </a:xfrm>
          <a:prstGeom prst="rect">
            <a:avLst/>
          </a:prstGeom>
        </p:spPr>
      </p:pic>
      <p:pic>
        <p:nvPicPr>
          <p:cNvPr id="20" name="Picture 1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EEF66716-2E62-C84C-A2D0-0CD63D4E10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35" y="4066665"/>
            <a:ext cx="1259401" cy="1131128"/>
          </a:xfrm>
          <a:prstGeom prst="rect">
            <a:avLst/>
          </a:prstGeom>
        </p:spPr>
      </p:pic>
      <p:pic>
        <p:nvPicPr>
          <p:cNvPr id="22" name="Picture 2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04956A93-71E4-1645-8002-C3DC6169F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51" y="4066665"/>
            <a:ext cx="1109583" cy="1131128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1758A5-6CE4-BE41-A14C-507A694292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40" y="4066665"/>
            <a:ext cx="1327606" cy="1255844"/>
          </a:xfrm>
          <a:prstGeom prst="rect">
            <a:avLst/>
          </a:prstGeom>
        </p:spPr>
      </p:pic>
      <p:pic>
        <p:nvPicPr>
          <p:cNvPr id="26" name="Picture 25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91D7E67E-524D-D14B-89AF-72267B42C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53" y="4066665"/>
            <a:ext cx="1164073" cy="1131128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742AF94-62CA-4544-815F-22E99F8474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18" y="4066665"/>
            <a:ext cx="1142110" cy="1131128"/>
          </a:xfrm>
          <a:prstGeom prst="rect">
            <a:avLst/>
          </a:prstGeom>
        </p:spPr>
      </p:pic>
      <p:pic>
        <p:nvPicPr>
          <p:cNvPr id="30" name="Picture 2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920901EA-3136-2B45-B46A-6D94B20FB1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66665"/>
            <a:ext cx="1142110" cy="11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Natural Language Understanding (LUIS)</a:t>
            </a:r>
          </a:p>
        </p:txBody>
      </p:sp>
    </p:spTree>
    <p:extLst>
      <p:ext uri="{BB962C8B-B14F-4D97-AF65-F5344CB8AC3E}">
        <p14:creationId xmlns:p14="http://schemas.microsoft.com/office/powerpoint/2010/main" val="202942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19C386-95D5-734C-871B-CBB369BA0AA2}"/>
              </a:ext>
            </a:extLst>
          </p:cNvPr>
          <p:cNvSpPr/>
          <p:nvPr/>
        </p:nvSpPr>
        <p:spPr>
          <a:xfrm>
            <a:off x="406401" y="1497236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a guided process but perhaps a selector for what they want to 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67A77-3625-C741-883D-8B41E1D3BE23}"/>
              </a:ext>
            </a:extLst>
          </p:cNvPr>
          <p:cNvSpPr/>
          <p:nvPr/>
        </p:nvSpPr>
        <p:spPr>
          <a:xfrm>
            <a:off x="406401" y="2467461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Simple interactions that can be expressed in multiple ways – Complex interactions? Use a Bot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42D378-077E-D54D-A6B3-0CD29C2171C2}"/>
              </a:ext>
            </a:extLst>
          </p:cNvPr>
          <p:cNvSpPr/>
          <p:nvPr/>
        </p:nvSpPr>
        <p:spPr>
          <a:xfrm>
            <a:off x="406401" y="3427568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the same types of actions need to happen to different things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941BC-8686-4745-980E-FBBD39151E61}"/>
              </a:ext>
            </a:extLst>
          </p:cNvPr>
          <p:cNvSpPr/>
          <p:nvPr/>
        </p:nvSpPr>
        <p:spPr>
          <a:xfrm>
            <a:off x="406401" y="4387674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interacting with a traditional data entry screen isn’t optimal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D6CB1-0512-2146-9C13-C2A21EE66067}"/>
              </a:ext>
            </a:extLst>
          </p:cNvPr>
          <p:cNvSpPr/>
          <p:nvPr/>
        </p:nvSpPr>
        <p:spPr>
          <a:xfrm>
            <a:off x="406401" y="5347781"/>
            <a:ext cx="7017983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you understand how your audience communicates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C75F44-A244-544D-8ACF-64DE2CC0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36" y="3058688"/>
            <a:ext cx="3962400" cy="297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36A0C-BC43-6F48-851E-71C25C61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639" y="1176648"/>
            <a:ext cx="2656960" cy="1917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5EBE3-14E6-0B45-9403-04E757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44451"/>
            <a:ext cx="10515600" cy="1325563"/>
          </a:xfrm>
        </p:spPr>
        <p:txBody>
          <a:bodyPr/>
          <a:lstStyle/>
          <a:p>
            <a:r>
              <a:rPr lang="en-US" sz="5333" dirty="0"/>
              <a:t>When to use language understanding?</a:t>
            </a:r>
          </a:p>
        </p:txBody>
      </p:sp>
    </p:spTree>
    <p:extLst>
      <p:ext uri="{BB962C8B-B14F-4D97-AF65-F5344CB8AC3E}">
        <p14:creationId xmlns:p14="http://schemas.microsoft.com/office/powerpoint/2010/main" val="352117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5D92-BB38-684E-A167-135CC46C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Using Azure Luis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360D2-6757-EE42-991C-A5424FE7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90" y="2502913"/>
            <a:ext cx="295344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DCF6A-C82D-1B46-B003-36580BBE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4" y="2502914"/>
            <a:ext cx="2689727" cy="15888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10FCB-E8EC-8740-B462-7A2116CEF608}"/>
              </a:ext>
            </a:extLst>
          </p:cNvPr>
          <p:cNvCxnSpPr>
            <a:cxnSpLocks/>
          </p:cNvCxnSpPr>
          <p:nvPr/>
        </p:nvCxnSpPr>
        <p:spPr>
          <a:xfrm>
            <a:off x="3168203" y="2859111"/>
            <a:ext cx="3695883" cy="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12D287-CE0A-904D-96CF-2CA3EB7F3507}"/>
              </a:ext>
            </a:extLst>
          </p:cNvPr>
          <p:cNvSpPr txBox="1"/>
          <p:nvPr/>
        </p:nvSpPr>
        <p:spPr>
          <a:xfrm>
            <a:off x="3407701" y="2372884"/>
            <a:ext cx="240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entered 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5DCB2-A282-4C46-B8EF-DC4DBBDACD7A}"/>
              </a:ext>
            </a:extLst>
          </p:cNvPr>
          <p:cNvCxnSpPr>
            <a:cxnSpLocks/>
          </p:cNvCxnSpPr>
          <p:nvPr/>
        </p:nvCxnSpPr>
        <p:spPr>
          <a:xfrm flipH="1">
            <a:off x="3168203" y="3786389"/>
            <a:ext cx="3695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624FED-7795-CC40-9ED8-64AAC76DA535}"/>
              </a:ext>
            </a:extLst>
          </p:cNvPr>
          <p:cNvSpPr txBox="1"/>
          <p:nvPr/>
        </p:nvSpPr>
        <p:spPr>
          <a:xfrm>
            <a:off x="3119670" y="3236980"/>
            <a:ext cx="3500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Evaluation of entered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464E-C90F-3E48-9575-64B1E6CBF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22" y="4458228"/>
            <a:ext cx="1588868" cy="1588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6CF59F-1865-2A40-BD72-B1C00280AD5C}"/>
              </a:ext>
            </a:extLst>
          </p:cNvPr>
          <p:cNvSpPr txBox="1"/>
          <p:nvPr/>
        </p:nvSpPr>
        <p:spPr>
          <a:xfrm>
            <a:off x="2653082" y="5532634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Application Logic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0A881-CA2B-A540-85D5-1AE71380FD5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756756" y="3786389"/>
            <a:ext cx="0" cy="6718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95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DE02-C1A0-2F44-92CE-A89D2BC7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3009DE-94D5-6F47-BFEE-C0AF3FC9B48A}"/>
              </a:ext>
            </a:extLst>
          </p:cNvPr>
          <p:cNvSpPr/>
          <p:nvPr/>
        </p:nvSpPr>
        <p:spPr>
          <a:xfrm>
            <a:off x="406400" y="1018460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EA88-5A03-E447-AA8C-6C3DD7883B52}"/>
              </a:ext>
            </a:extLst>
          </p:cNvPr>
          <p:cNvSpPr/>
          <p:nvPr/>
        </p:nvSpPr>
        <p:spPr>
          <a:xfrm>
            <a:off x="406400" y="1897369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5584-9A31-9148-9CA7-A32312D3BFFA}"/>
              </a:ext>
            </a:extLst>
          </p:cNvPr>
          <p:cNvSpPr/>
          <p:nvPr/>
        </p:nvSpPr>
        <p:spPr>
          <a:xfrm>
            <a:off x="406400" y="4569000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Pattern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BA1DE9-ED23-A44B-9971-FA2D2113E56D}"/>
              </a:ext>
            </a:extLst>
          </p:cNvPr>
          <p:cNvSpPr/>
          <p:nvPr/>
        </p:nvSpPr>
        <p:spPr>
          <a:xfrm>
            <a:off x="406400" y="3655186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Descriptor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BC559-0D84-5446-A4DD-21F301C4D57F}"/>
              </a:ext>
            </a:extLst>
          </p:cNvPr>
          <p:cNvSpPr/>
          <p:nvPr/>
        </p:nvSpPr>
        <p:spPr>
          <a:xfrm>
            <a:off x="432154" y="2781030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Utterance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ACFDA-65F9-A744-A374-114E16AD2C47}"/>
              </a:ext>
            </a:extLst>
          </p:cNvPr>
          <p:cNvSpPr/>
          <p:nvPr/>
        </p:nvSpPr>
        <p:spPr>
          <a:xfrm>
            <a:off x="406400" y="5413005"/>
            <a:ext cx="7975600" cy="6266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 -&gt;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7B3B9-C358-184A-83AA-A978FFC8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1" y="1576127"/>
            <a:ext cx="3009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3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630-E1DB-B74D-B15A-C3E77C0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CFBDC-1298-0048-AD89-8EA77926DD6E}"/>
              </a:ext>
            </a:extLst>
          </p:cNvPr>
          <p:cNvSpPr/>
          <p:nvPr/>
        </p:nvSpPr>
        <p:spPr>
          <a:xfrm>
            <a:off x="413359" y="2461043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0A386BF-53DF-1046-ADEE-45059B3D95CE}"/>
              </a:ext>
            </a:extLst>
          </p:cNvPr>
          <p:cNvSpPr/>
          <p:nvPr/>
        </p:nvSpPr>
        <p:spPr>
          <a:xfrm>
            <a:off x="2004165" y="2702167"/>
            <a:ext cx="676407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144D1-7454-5F40-9B50-6BE03146B4DE}"/>
              </a:ext>
            </a:extLst>
          </p:cNvPr>
          <p:cNvSpPr/>
          <p:nvPr/>
        </p:nvSpPr>
        <p:spPr>
          <a:xfrm>
            <a:off x="2799567" y="2457910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Setup Intents and Entities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9DB6E83-BFE1-A540-BD9E-B7367073E51F}"/>
              </a:ext>
            </a:extLst>
          </p:cNvPr>
          <p:cNvSpPr/>
          <p:nvPr/>
        </p:nvSpPr>
        <p:spPr>
          <a:xfrm>
            <a:off x="4446738" y="2695905"/>
            <a:ext cx="676407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5FF48-096C-C942-B389-CD492E84EFEB}"/>
              </a:ext>
            </a:extLst>
          </p:cNvPr>
          <p:cNvSpPr/>
          <p:nvPr/>
        </p:nvSpPr>
        <p:spPr>
          <a:xfrm>
            <a:off x="2799566" y="4474560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Prebuilt Domains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C8D72CE-447E-2C4E-A575-C658BA903BD1}"/>
              </a:ext>
            </a:extLst>
          </p:cNvPr>
          <p:cNvSpPr/>
          <p:nvPr/>
        </p:nvSpPr>
        <p:spPr>
          <a:xfrm flipV="1">
            <a:off x="3294345" y="3500569"/>
            <a:ext cx="538619" cy="788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9F500D-6A71-FD46-807E-AE9B452918EC}"/>
              </a:ext>
            </a:extLst>
          </p:cNvPr>
          <p:cNvSpPr/>
          <p:nvPr/>
        </p:nvSpPr>
        <p:spPr>
          <a:xfrm>
            <a:off x="5242139" y="2457910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74BAD-E150-5747-BBF2-81DFC6AA3A2E}"/>
              </a:ext>
            </a:extLst>
          </p:cNvPr>
          <p:cNvSpPr/>
          <p:nvPr/>
        </p:nvSpPr>
        <p:spPr>
          <a:xfrm>
            <a:off x="10127282" y="2457906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Publish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3DE627E-8539-2644-9C63-2ECBE37D0F56}"/>
              </a:ext>
            </a:extLst>
          </p:cNvPr>
          <p:cNvSpPr/>
          <p:nvPr/>
        </p:nvSpPr>
        <p:spPr>
          <a:xfrm>
            <a:off x="6889310" y="2695905"/>
            <a:ext cx="676407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564BE-721F-6E4E-ADCB-130FB2F60B13}"/>
              </a:ext>
            </a:extLst>
          </p:cNvPr>
          <p:cNvSpPr/>
          <p:nvPr/>
        </p:nvSpPr>
        <p:spPr>
          <a:xfrm>
            <a:off x="7684711" y="2457907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F28A9A-8973-E44A-9650-2C1FD8A2DC8C}"/>
              </a:ext>
            </a:extLst>
          </p:cNvPr>
          <p:cNvSpPr/>
          <p:nvPr/>
        </p:nvSpPr>
        <p:spPr>
          <a:xfrm>
            <a:off x="9331882" y="2695903"/>
            <a:ext cx="676407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4B0D0-31F7-0C4D-9E6C-5EBFFD917BA7}"/>
              </a:ext>
            </a:extLst>
          </p:cNvPr>
          <p:cNvSpPr/>
          <p:nvPr/>
        </p:nvSpPr>
        <p:spPr>
          <a:xfrm>
            <a:off x="10127283" y="4640742"/>
            <a:ext cx="1528176" cy="92692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803D4A1F-34A8-014D-AE98-8A84A148E988}"/>
              </a:ext>
            </a:extLst>
          </p:cNvPr>
          <p:cNvSpPr/>
          <p:nvPr/>
        </p:nvSpPr>
        <p:spPr>
          <a:xfrm rot="10800000" flipV="1">
            <a:off x="10622061" y="3628540"/>
            <a:ext cx="538619" cy="788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F6A9825-D4E1-CE48-9F1D-251021A4AA60}"/>
              </a:ext>
            </a:extLst>
          </p:cNvPr>
          <p:cNvCxnSpPr>
            <a:stCxn id="15" idx="0"/>
            <a:endCxn id="7" idx="0"/>
          </p:cNvCxnSpPr>
          <p:nvPr/>
        </p:nvCxnSpPr>
        <p:spPr>
          <a:xfrm rot="16200000" flipH="1" flipV="1">
            <a:off x="6006225" y="15336"/>
            <a:ext cx="3" cy="4885144"/>
          </a:xfrm>
          <a:prstGeom prst="bentConnector3">
            <a:avLst>
              <a:gd name="adj1" fmla="val -76200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DA4940-59E9-E746-AFB3-6A73BAFBC0D0}"/>
              </a:ext>
            </a:extLst>
          </p:cNvPr>
          <p:cNvSpPr txBox="1"/>
          <p:nvPr/>
        </p:nvSpPr>
        <p:spPr>
          <a:xfrm>
            <a:off x="742165" y="1266484"/>
            <a:ext cx="499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www.luis.ai</a:t>
            </a:r>
            <a:r>
              <a:rPr lang="en-US" sz="2400" dirty="0"/>
              <a:t>/applications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97A31C-6138-4746-937B-A7A6954EC7B2}"/>
              </a:ext>
            </a:extLst>
          </p:cNvPr>
          <p:cNvSpPr/>
          <p:nvPr/>
        </p:nvSpPr>
        <p:spPr>
          <a:xfrm>
            <a:off x="247135" y="1806215"/>
            <a:ext cx="4337222" cy="3781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7EF71F-BABC-5A4B-BAFE-69021022D4BB}"/>
              </a:ext>
            </a:extLst>
          </p:cNvPr>
          <p:cNvSpPr/>
          <p:nvPr/>
        </p:nvSpPr>
        <p:spPr>
          <a:xfrm>
            <a:off x="4584357" y="1806215"/>
            <a:ext cx="2552432" cy="3781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62FF98-428D-1146-AFE3-7ABD4D21DA27}"/>
              </a:ext>
            </a:extLst>
          </p:cNvPr>
          <p:cNvSpPr/>
          <p:nvPr/>
        </p:nvSpPr>
        <p:spPr>
          <a:xfrm>
            <a:off x="7149483" y="1806215"/>
            <a:ext cx="2552432" cy="3781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70610255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12781</TotalTime>
  <Words>817</Words>
  <Application>Microsoft Macintosh PowerPoint</Application>
  <PresentationFormat>Widescreen</PresentationFormat>
  <Paragraphs>169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Week 2 - Azure</vt:lpstr>
      <vt:lpstr>Starting with Azure Cognitive Services</vt:lpstr>
      <vt:lpstr>PowerPoint Presentation</vt:lpstr>
      <vt:lpstr>When to use language understanding?</vt:lpstr>
      <vt:lpstr>Simple Model Using Azure Luis</vt:lpstr>
      <vt:lpstr>Key Concepts</vt:lpstr>
      <vt:lpstr>LUIS Model Development</vt:lpstr>
      <vt:lpstr>Demo – Luis </vt:lpstr>
      <vt:lpstr>Azure Faces</vt:lpstr>
      <vt:lpstr>Ways to store face information</vt:lpstr>
      <vt:lpstr>Face Verification Lifecycle</vt:lpstr>
      <vt:lpstr>Face Detection Models</vt:lpstr>
      <vt:lpstr>QNA Maker</vt:lpstr>
      <vt:lpstr>When do I use QnA Maker?</vt:lpstr>
      <vt:lpstr>Demo – Azure Faces</vt:lpstr>
      <vt:lpstr>Homework Readings</vt:lpstr>
      <vt:lpstr>Homework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81</cp:revision>
  <dcterms:created xsi:type="dcterms:W3CDTF">1601-01-01T00:00:00Z</dcterms:created>
  <dcterms:modified xsi:type="dcterms:W3CDTF">2020-02-24T01:46:06Z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